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  <p:sldMasterId id="2147483724" r:id="rId8"/>
    <p:sldMasterId id="2147483747" r:id="rId9"/>
  </p:sldMasterIdLst>
  <p:notesMasterIdLst>
    <p:notesMasterId r:id="rId38"/>
  </p:notesMasterIdLst>
  <p:handoutMasterIdLst>
    <p:handoutMasterId r:id="rId39"/>
  </p:handoutMasterIdLst>
  <p:sldIdLst>
    <p:sldId id="500" r:id="rId10"/>
    <p:sldId id="1904" r:id="rId11"/>
    <p:sldId id="1913" r:id="rId12"/>
    <p:sldId id="1914" r:id="rId13"/>
    <p:sldId id="3161" r:id="rId14"/>
    <p:sldId id="3162" r:id="rId15"/>
    <p:sldId id="3163" r:id="rId16"/>
    <p:sldId id="3171" r:id="rId17"/>
    <p:sldId id="3172" r:id="rId18"/>
    <p:sldId id="3173" r:id="rId19"/>
    <p:sldId id="3178" r:id="rId20"/>
    <p:sldId id="501" r:id="rId21"/>
    <p:sldId id="3177" r:id="rId22"/>
    <p:sldId id="1911" r:id="rId23"/>
    <p:sldId id="302" r:id="rId24"/>
    <p:sldId id="3167" r:id="rId25"/>
    <p:sldId id="3168" r:id="rId26"/>
    <p:sldId id="3164" r:id="rId27"/>
    <p:sldId id="3165" r:id="rId28"/>
    <p:sldId id="3166" r:id="rId29"/>
    <p:sldId id="3154" r:id="rId30"/>
    <p:sldId id="3174" r:id="rId31"/>
    <p:sldId id="290" r:id="rId32"/>
    <p:sldId id="289" r:id="rId33"/>
    <p:sldId id="3175" r:id="rId34"/>
    <p:sldId id="509" r:id="rId35"/>
    <p:sldId id="265" r:id="rId36"/>
    <p:sldId id="292" r:id="rId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1904"/>
            <p14:sldId id="1913"/>
            <p14:sldId id="1914"/>
            <p14:sldId id="3161"/>
            <p14:sldId id="3162"/>
            <p14:sldId id="3163"/>
            <p14:sldId id="3171"/>
            <p14:sldId id="3172"/>
            <p14:sldId id="3173"/>
            <p14:sldId id="3178"/>
            <p14:sldId id="501"/>
            <p14:sldId id="3177"/>
            <p14:sldId id="1911"/>
            <p14:sldId id="302"/>
            <p14:sldId id="3167"/>
            <p14:sldId id="3168"/>
            <p14:sldId id="3164"/>
            <p14:sldId id="3165"/>
            <p14:sldId id="3166"/>
            <p14:sldId id="3154"/>
            <p14:sldId id="3174"/>
            <p14:sldId id="290"/>
            <p14:sldId id="289"/>
            <p14:sldId id="3175"/>
            <p14:sldId id="509"/>
            <p14:sldId id="265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44A8C-AEA5-5A4B-B9CD-417A869F3702}" v="4" dt="2024-07-08T16:47:45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8" autoAdjust="0"/>
    <p:restoredTop sz="93878" autoAdjust="0"/>
  </p:normalViewPr>
  <p:slideViewPr>
    <p:cSldViewPr>
      <p:cViewPr varScale="1">
        <p:scale>
          <a:sx n="120" d="100"/>
          <a:sy n="120" d="100"/>
        </p:scale>
        <p:origin x="110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1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Gamal M Mostafa Abdo" userId="a714cb67-05a0-476b-a83a-e1e73bd0e875" providerId="ADAL" clId="{1DE44A8C-AEA5-5A4B-B9CD-417A869F3702}"/>
    <pc:docChg chg="custSel modSld sldOrd">
      <pc:chgData name="Mohammad Gamal M Mostafa Abdo" userId="a714cb67-05a0-476b-a83a-e1e73bd0e875" providerId="ADAL" clId="{1DE44A8C-AEA5-5A4B-B9CD-417A869F3702}" dt="2024-07-10T16:30:38.497" v="12" actId="20578"/>
      <pc:docMkLst>
        <pc:docMk/>
      </pc:docMkLst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701895226" sldId="501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634018512" sldId="1911"/>
        </pc:sldMkLst>
      </pc:sldChg>
      <pc:sldChg chg="modSp mod modNotes">
        <pc:chgData name="Mohammad Gamal M Mostafa Abdo" userId="a714cb67-05a0-476b-a83a-e1e73bd0e875" providerId="ADAL" clId="{1DE44A8C-AEA5-5A4B-B9CD-417A869F3702}" dt="2024-07-08T16:47:31.926" v="6" actId="1076"/>
        <pc:sldMkLst>
          <pc:docMk/>
          <pc:sldMk cId="2576259792" sldId="3162"/>
        </pc:sldMkLst>
        <pc:picChg chg="mod">
          <ac:chgData name="Mohammad Gamal M Mostafa Abdo" userId="a714cb67-05a0-476b-a83a-e1e73bd0e875" providerId="ADAL" clId="{1DE44A8C-AEA5-5A4B-B9CD-417A869F3702}" dt="2024-07-08T16:47:23.563" v="5" actId="14826"/>
          <ac:picMkLst>
            <pc:docMk/>
            <pc:sldMk cId="2576259792" sldId="3162"/>
            <ac:picMk id="5" creationId="{CE82DA43-EA79-E4C6-357A-D407D70FA4C3}"/>
          </ac:picMkLst>
        </pc:picChg>
        <pc:picChg chg="mod">
          <ac:chgData name="Mohammad Gamal M Mostafa Abdo" userId="a714cb67-05a0-476b-a83a-e1e73bd0e875" providerId="ADAL" clId="{1DE44A8C-AEA5-5A4B-B9CD-417A869F3702}" dt="2024-07-08T16:47:31.926" v="6" actId="1076"/>
          <ac:picMkLst>
            <pc:docMk/>
            <pc:sldMk cId="2576259792" sldId="3162"/>
            <ac:picMk id="6" creationId="{033B328A-CDCC-7536-D933-CE06633CB321}"/>
          </ac:picMkLst>
        </pc:picChg>
      </pc:sldChg>
      <pc:sldChg chg="modSp mod modNotes">
        <pc:chgData name="Mohammad Gamal M Mostafa Abdo" userId="a714cb67-05a0-476b-a83a-e1e73bd0e875" providerId="ADAL" clId="{1DE44A8C-AEA5-5A4B-B9CD-417A869F3702}" dt="2024-07-08T16:47:58.773" v="11" actId="14100"/>
        <pc:sldMkLst>
          <pc:docMk/>
          <pc:sldMk cId="4282846159" sldId="3163"/>
        </pc:sldMkLst>
        <pc:picChg chg="mod">
          <ac:chgData name="Mohammad Gamal M Mostafa Abdo" userId="a714cb67-05a0-476b-a83a-e1e73bd0e875" providerId="ADAL" clId="{1DE44A8C-AEA5-5A4B-B9CD-417A869F3702}" dt="2024-07-08T16:47:58.773" v="11" actId="14100"/>
          <ac:picMkLst>
            <pc:docMk/>
            <pc:sldMk cId="4282846159" sldId="3163"/>
            <ac:picMk id="7" creationId="{10200CCB-3AB3-B22C-2473-37553C79C240}"/>
          </ac:picMkLst>
        </pc:picChg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693289938" sldId="3177"/>
        </pc:sldMkLst>
      </pc:sldChg>
      <pc:sldChg chg="ord">
        <pc:chgData name="Mohammad Gamal M Mostafa Abdo" userId="a714cb67-05a0-476b-a83a-e1e73bd0e875" providerId="ADAL" clId="{1DE44A8C-AEA5-5A4B-B9CD-417A869F3702}" dt="2024-07-10T16:30:38.497" v="12" actId="20578"/>
        <pc:sldMkLst>
          <pc:docMk/>
          <pc:sldMk cId="1368977749" sldId="31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13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85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07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20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04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34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1152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797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9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050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942493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3803152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891173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418097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4086971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863666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84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411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2417825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96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981200"/>
            <a:ext cx="103632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16639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520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choose 1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B3D172A-EB9F-DE48-BEA7-EAF396F15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7FE4112F-D4CC-6F4D-8884-133F9ADDDA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7999"/>
            <a:ext cx="8128000" cy="2292350"/>
          </a:xfrm>
          <a:gradFill flip="none" rotWithShape="1">
            <a:gsLst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10800000" scaled="1"/>
            <a:tileRect/>
          </a:gra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04B8F3-C379-C04D-8634-1CDEC81586E2}"/>
              </a:ext>
            </a:extLst>
          </p:cNvPr>
          <p:cNvSpPr/>
          <p:nvPr userDrawn="1"/>
        </p:nvSpPr>
        <p:spPr bwMode="auto">
          <a:xfrm>
            <a:off x="0" y="5444519"/>
            <a:ext cx="12192000" cy="1413481"/>
          </a:xfrm>
          <a:prstGeom prst="rect">
            <a:avLst/>
          </a:prstGeom>
          <a:solidFill>
            <a:srgbClr val="0751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3207E4-91BC-AB48-939F-AAC2AA29BF23}"/>
              </a:ext>
            </a:extLst>
          </p:cNvPr>
          <p:cNvSpPr/>
          <p:nvPr userDrawn="1"/>
        </p:nvSpPr>
        <p:spPr bwMode="auto">
          <a:xfrm>
            <a:off x="0" y="5340350"/>
            <a:ext cx="12192000" cy="104169"/>
          </a:xfrm>
          <a:prstGeom prst="rect">
            <a:avLst/>
          </a:prstGeom>
          <a:solidFill>
            <a:srgbClr val="8EC4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INL Logo&#10;">
            <a:extLst>
              <a:ext uri="{FF2B5EF4-FFF2-40B4-BE49-F238E27FC236}">
                <a16:creationId xmlns:a16="http://schemas.microsoft.com/office/drawing/2014/main" id="{C1008D85-606B-D848-BFCA-7687F5A46F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5024" y="5910196"/>
            <a:ext cx="3191256" cy="473702"/>
          </a:xfrm>
          <a:prstGeom prst="rect">
            <a:avLst/>
          </a:prstGeom>
        </p:spPr>
      </p:pic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5014510-E6EF-3147-9268-B01445A04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142" y="455004"/>
            <a:ext cx="2167002" cy="1048200"/>
          </a:xfrm>
          <a:prstGeom prst="rect">
            <a:avLst/>
          </a:prstGeom>
          <a:effectLst/>
        </p:spPr>
        <p:txBody>
          <a:bodyPr lIns="0" rIns="0" bIns="0" anchor="b" anchorCtr="0">
            <a:noAutofit/>
          </a:bodyPr>
          <a:lstStyle>
            <a:lvl1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Click to edit date and presenter name</a:t>
            </a:r>
          </a:p>
          <a:p>
            <a:pPr lvl="2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86188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44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22156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56071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4314" y="6492875"/>
            <a:ext cx="434428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E2E56-A95B-4341-8167-2264CC6281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8213" y="473075"/>
            <a:ext cx="10415587" cy="293688"/>
          </a:xfrm>
        </p:spPr>
        <p:txBody>
          <a:bodyPr anchor="b"/>
          <a:lstStyle>
            <a:lvl1pPr marL="0" indent="0"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Program Funding this Work (for research and program highlights only)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698740-F7A4-44E1-9D85-D6C131ABB6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28611"/>
            <a:ext cx="3825875" cy="529389"/>
          </a:xfrm>
          <a:solidFill>
            <a:schemeClr val="tx2"/>
          </a:solidFill>
        </p:spPr>
        <p:txBody>
          <a:bodyPr lIns="91440" tIns="9144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DIVISION | DEPARTMENT</a:t>
            </a:r>
            <a:br>
              <a:rPr lang="en-US" dirty="0"/>
            </a:br>
            <a:r>
              <a:rPr lang="en-US" dirty="0"/>
              <a:t>Firstname.lastname@inl.gov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158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8561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829061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160797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4477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08055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2748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397906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887202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38150" y="1739900"/>
            <a:ext cx="5013455" cy="4207042"/>
          </a:xfrm>
          <a:prstGeom prst="rect">
            <a:avLst/>
          </a:prstGeom>
        </p:spPr>
        <p:txBody>
          <a:bodyPr/>
          <a:lstStyle/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Picture Placeholder 5"/>
          <p:cNvSpPr>
            <a:spLocks noGrp="1"/>
          </p:cNvSpPr>
          <p:nvPr>
            <p:ph type="pic" sz="half" idx="21"/>
          </p:nvPr>
        </p:nvSpPr>
        <p:spPr>
          <a:xfrm>
            <a:off x="6272148" y="1739900"/>
            <a:ext cx="5081651" cy="420704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113540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493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19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7/10/24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98125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7256730-8936-AB40-8754-770CBB5355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63998" y="1"/>
            <a:ext cx="4064002" cy="30432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4063997" cy="30432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CC63D80-3EC6-EA4E-B485-F488BB2C104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3048001"/>
            <a:ext cx="4055496" cy="228758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66818-AB14-6E7F-A60B-AF97E15E41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07231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010237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295278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1790731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844990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1816821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9695175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27153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4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79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20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o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slusos.blogspot.com/2017/07/para-quando-manifestacao-de-preferencias.html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3.t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Sparse Sensing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EFD61F-E62C-AC7B-3E12-AC269F9A7BBB}"/>
              </a:ext>
            </a:extLst>
          </p:cNvPr>
          <p:cNvSpPr txBox="1">
            <a:spLocks/>
          </p:cNvSpPr>
          <p:nvPr/>
        </p:nvSpPr>
        <p:spPr>
          <a:xfrm>
            <a:off x="824950" y="965952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Reconstruction error decreases with more optimized sensors (unconstrained or constrained)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placements still suffer from high error even with additional sensors.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5318B-421C-2B20-375F-588254FE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7351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732E2-E559-6536-49CB-0FFED9B6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F9EC73C-C244-50D5-3030-99FA50A3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64" y="1709530"/>
            <a:ext cx="4568090" cy="43509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E03C9-FE3B-F0A7-15A1-79B8043EC060}"/>
              </a:ext>
            </a:extLst>
          </p:cNvPr>
          <p:cNvGrpSpPr/>
          <p:nvPr/>
        </p:nvGrpSpPr>
        <p:grpSpPr>
          <a:xfrm>
            <a:off x="6944497" y="2105257"/>
            <a:ext cx="4849940" cy="4153044"/>
            <a:chOff x="6599583" y="1590792"/>
            <a:chExt cx="5516217" cy="45375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FA7567-8670-D654-DBB9-98058D43A313}"/>
                </a:ext>
              </a:extLst>
            </p:cNvPr>
            <p:cNvSpPr/>
            <p:nvPr/>
          </p:nvSpPr>
          <p:spPr>
            <a:xfrm>
              <a:off x="6599583" y="1590792"/>
              <a:ext cx="5516217" cy="45375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1" name="Picture 10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7AFBB047-EFC5-EA9E-A677-84B6D0682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7254" y="1709530"/>
              <a:ext cx="5339656" cy="2117316"/>
            </a:xfrm>
            <a:prstGeom prst="rect">
              <a:avLst/>
            </a:prstGeom>
          </p:spPr>
        </p:pic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F2A219-D9F5-FE3C-D463-AAF740429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5372" y="3826846"/>
              <a:ext cx="5351538" cy="1539901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AAFE05-4D7F-1E86-9632-4E6888889A09}"/>
                </a:ext>
              </a:extLst>
            </p:cNvPr>
            <p:cNvSpPr txBox="1">
              <a:spLocks/>
            </p:cNvSpPr>
            <p:nvPr/>
          </p:nvSpPr>
          <p:spPr>
            <a:xfrm>
              <a:off x="7017802" y="5462711"/>
              <a:ext cx="4666677" cy="569652"/>
            </a:xfrm>
            <a:prstGeom prst="rect">
              <a:avLst/>
            </a:prstGeom>
          </p:spPr>
          <p:txBody>
            <a:bodyPr vert="horz" lIns="0" tIns="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509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Implemented in RAVEN and PySensors (Open-source softwares) </a:t>
              </a:r>
            </a:p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C3156BC-47B3-3220-7B67-BF49174D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152" y="1608136"/>
            <a:ext cx="1022217" cy="4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3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6" y="2801136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Hands-on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7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</p:spPr>
            <p:txBody>
              <a:bodyPr/>
              <a:lstStyle/>
              <a:p>
                <a:r>
                  <a:rPr lang="en-US" dirty="0"/>
                  <a:t>Opti-Twist unconstrained reconstruction:</a:t>
                </a:r>
              </a:p>
              <a:p>
                <a:r>
                  <a:rPr lang="en-US" dirty="0"/>
                  <a:t>Input features: </a:t>
                </a:r>
                <a:r>
                  <a:rPr lang="en-US" i="1" dirty="0"/>
                  <a:t>x, y, temperature (Temperature is the state variable, that’s why for now it is among the features and targets)</a:t>
                </a:r>
              </a:p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Temperature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Please use 4 modes, SVD basis, and 4 sensors 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  <a:blipFill>
                <a:blip r:embed="rId3"/>
                <a:stretch>
                  <a:fillRect l="-1498" t="-4545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testSPSLOptiTwist.xml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1295400"/>
            <a:ext cx="11277600" cy="445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change directory (cd) to:  `cd ~/projects/raven/doc/workshop/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SparseSensing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/exercises`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(For windows you might need to add double quotes)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the path to the needed files in the &lt;Files&gt; node.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the input names in the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LoadCSV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IOStep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Model in the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PostProcess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 step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&lt;Models&gt; block: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Goal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of the analysis: Is it reconstruction or classification?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features: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all the features used in the training. Refer to the csv files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nModes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and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nSensors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should be set to 4. Please try different values, what happens if they are not equal?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 the raven input: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testSPSLOptiTwist.xml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328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3323415"/>
            <a:ext cx="5257766" cy="15862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100" y="2139472"/>
            <a:ext cx="5070638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D8EB5-05FA-6035-2394-95A4B1A85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169" y="1627907"/>
            <a:ext cx="5586831" cy="46458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6E23D-4959-B7C3-475E-BD30D4D3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69A01-A564-BC70-3B92-3D2D6197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1686167" cy="100879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Industrial App. 1 - Nuclear Fuel Capsules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E2F48-C65B-C794-3EB5-78610DC2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0" y="2306980"/>
            <a:ext cx="5200191" cy="36781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761639-9DF1-17EE-24EF-4542F1E149BE}"/>
              </a:ext>
            </a:extLst>
          </p:cNvPr>
          <p:cNvSpPr txBox="1">
            <a:spLocks/>
          </p:cNvSpPr>
          <p:nvPr/>
        </p:nvSpPr>
        <p:spPr>
          <a:xfrm>
            <a:off x="480067" y="1094485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1 : Optimize height (Z-axis) at which thermocouples should be placed inside the fuel to reconstruct fuel temperature profile.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2 : Choose best thermocouple locations on the graphite holder from all the green holes shown in Figure 1 to reconstruct the fuel temperature profile.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F462A-A9CC-0FC5-AB1A-2F99B9867367}"/>
              </a:ext>
            </a:extLst>
          </p:cNvPr>
          <p:cNvSpPr txBox="1"/>
          <p:nvPr/>
        </p:nvSpPr>
        <p:spPr>
          <a:xfrm>
            <a:off x="480067" y="5991621"/>
            <a:ext cx="64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1 : Top view of Graphite Holder 5 with thermocouple locations.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B0972-AAFE-1D41-68FD-D81485981F8C}"/>
              </a:ext>
            </a:extLst>
          </p:cNvPr>
          <p:cNvSpPr txBox="1"/>
          <p:nvPr/>
        </p:nvSpPr>
        <p:spPr>
          <a:xfrm>
            <a:off x="7460880" y="6012204"/>
            <a:ext cx="3875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2 : Graphite Holder 5 with fuel in 3D.</a:t>
            </a:r>
          </a:p>
        </p:txBody>
      </p:sp>
    </p:spTree>
    <p:extLst>
      <p:ext uri="{BB962C8B-B14F-4D97-AF65-F5344CB8AC3E}">
        <p14:creationId xmlns:p14="http://schemas.microsoft.com/office/powerpoint/2010/main" val="3170025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7244-04EC-244E-BB50-B308B0A3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5555"/>
          </a:xfrm>
        </p:spPr>
        <p:txBody>
          <a:bodyPr/>
          <a:lstStyle/>
          <a:p>
            <a:r>
              <a:rPr lang="en-US" dirty="0"/>
              <a:t>TRISO Fuel Irradiation Experiment</a:t>
            </a:r>
          </a:p>
        </p:txBody>
      </p:sp>
      <p:pic>
        <p:nvPicPr>
          <p:cNvPr id="5" name="Picture 4" descr="A circular pattern with dots and circles&#10;&#10;Description automatically generated with medium confidence">
            <a:extLst>
              <a:ext uri="{FF2B5EF4-FFF2-40B4-BE49-F238E27FC236}">
                <a16:creationId xmlns:a16="http://schemas.microsoft.com/office/drawing/2014/main" id="{F244D9FA-B09A-0A47-BBE7-E8804AE9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73" y="1156059"/>
            <a:ext cx="4178204" cy="2726828"/>
          </a:xfrm>
          <a:prstGeom prst="rect">
            <a:avLst/>
          </a:prstGeom>
        </p:spPr>
      </p:pic>
      <p:pic>
        <p:nvPicPr>
          <p:cNvPr id="7" name="Picture 6" descr="A circular pattern with arrows pointing to the center&#10;&#10;Description automatically generated with medium confidence">
            <a:extLst>
              <a:ext uri="{FF2B5EF4-FFF2-40B4-BE49-F238E27FC236}">
                <a16:creationId xmlns:a16="http://schemas.microsoft.com/office/drawing/2014/main" id="{5EDFCEBF-1A41-B34C-8F4A-D4FC1318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" y="1156059"/>
            <a:ext cx="4178204" cy="2726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5FE0B-B9AF-0D43-B4F1-2A6090A42FC2}"/>
              </a:ext>
            </a:extLst>
          </p:cNvPr>
          <p:cNvSpPr txBox="1"/>
          <p:nvPr/>
        </p:nvSpPr>
        <p:spPr>
          <a:xfrm>
            <a:off x="5601855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Constrained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C7682-1A06-5C4C-8485-4BDA97BDCE00}"/>
              </a:ext>
            </a:extLst>
          </p:cNvPr>
          <p:cNvSpPr txBox="1"/>
          <p:nvPr/>
        </p:nvSpPr>
        <p:spPr>
          <a:xfrm>
            <a:off x="1423651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Unconstrained</a:t>
            </a:r>
          </a:p>
        </p:txBody>
      </p:sp>
      <p:pic>
        <p:nvPicPr>
          <p:cNvPr id="11" name="Picture 10" descr="A computer generated image of a circular pattern&#10;&#10;Description automatically generated">
            <a:extLst>
              <a:ext uri="{FF2B5EF4-FFF2-40B4-BE49-F238E27FC236}">
                <a16:creationId xmlns:a16="http://schemas.microsoft.com/office/drawing/2014/main" id="{1E28B9CA-1B61-1E48-A6B9-D53A119F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69" y="1105862"/>
            <a:ext cx="4187577" cy="277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08819-F5B4-894A-8B63-62AB890A5F0F}"/>
              </a:ext>
            </a:extLst>
          </p:cNvPr>
          <p:cNvSpPr txBox="1"/>
          <p:nvPr/>
        </p:nvSpPr>
        <p:spPr>
          <a:xfrm>
            <a:off x="9606824" y="3805104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Random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1D8CAAA-9BC8-B140-8117-C12A17B13D04}"/>
              </a:ext>
            </a:extLst>
          </p:cNvPr>
          <p:cNvGraphicFramePr>
            <a:graphicFrameLocks noGrp="1"/>
          </p:cNvGraphicFramePr>
          <p:nvPr/>
        </p:nvGraphicFramePr>
        <p:xfrm>
          <a:off x="-7127" y="4174433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12.3080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14.1535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CEA1E8-AD0A-0E44-9B7A-576E2B93E724}"/>
              </a:ext>
            </a:extLst>
          </p:cNvPr>
          <p:cNvGraphicFramePr>
            <a:graphicFrameLocks noGrp="1"/>
          </p:cNvGraphicFramePr>
          <p:nvPr/>
        </p:nvGraphicFramePr>
        <p:xfrm>
          <a:off x="4076751" y="4174431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A12064-208B-5B48-9FF8-E6FB026F3165}"/>
              </a:ext>
            </a:extLst>
          </p:cNvPr>
          <p:cNvGraphicFramePr>
            <a:graphicFrameLocks noGrp="1"/>
          </p:cNvGraphicFramePr>
          <p:nvPr/>
        </p:nvGraphicFramePr>
        <p:xfrm>
          <a:off x="8052469" y="4174430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11.346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39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A7B6-63CF-3942-A6B9-77601A6E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286440" cy="461815"/>
          </a:xfrm>
        </p:spPr>
        <p:txBody>
          <a:bodyPr/>
          <a:lstStyle/>
          <a:p>
            <a:r>
              <a:rPr lang="en-US" dirty="0"/>
              <a:t>TRISO Fuel Temperature Reconstruction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5AD33E-6D2B-D544-B9DB-2E704062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020417"/>
            <a:ext cx="4157043" cy="5111118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197956-77E5-9449-A54B-F35C4ECF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75" y="914399"/>
            <a:ext cx="5967003" cy="3451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3A6C6-7CFD-FC47-AFF9-5C641DEC8B94}"/>
              </a:ext>
            </a:extLst>
          </p:cNvPr>
          <p:cNvSpPr txBox="1"/>
          <p:nvPr/>
        </p:nvSpPr>
        <p:spPr>
          <a:xfrm>
            <a:off x="5419375" y="4366038"/>
            <a:ext cx="6599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(a-c) Temperature profile reconstructions (d-e) Relative reconstruction errors. Unconstrained optimization leads to a maximum reconstruction error of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0.75%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), while introduction constraints results in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1%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b,e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). Random sensor placement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c,f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results in inaccurate reconstructions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25%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compared to that of optimized sensor locations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1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D409-E051-924A-822B-521C00BF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5494"/>
            <a:ext cx="10415648" cy="422059"/>
          </a:xfrm>
        </p:spPr>
        <p:txBody>
          <a:bodyPr/>
          <a:lstStyle/>
          <a:p>
            <a:r>
              <a:rPr lang="en-US" dirty="0"/>
              <a:t>Industrial Application 2: Sensor Placement for Steam generator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340EB-AAED-1E4B-8619-5DEA6F64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22" y="1085841"/>
            <a:ext cx="7291237" cy="509629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2C2369E-B3A5-384F-B01C-F0D449BF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79" y="2044107"/>
            <a:ext cx="1656880" cy="256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0C2DD-4744-794B-AB84-6A34A127BA13}"/>
              </a:ext>
            </a:extLst>
          </p:cNvPr>
          <p:cNvSpPr txBox="1"/>
          <p:nvPr/>
        </p:nvSpPr>
        <p:spPr>
          <a:xfrm>
            <a:off x="938151" y="4996469"/>
            <a:ext cx="24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Baffles = Constraints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8646EB-F630-2442-8FAF-38EF2800A87D}"/>
              </a:ext>
            </a:extLst>
          </p:cNvPr>
          <p:cNvCxnSpPr>
            <a:cxnSpLocks/>
          </p:cNvCxnSpPr>
          <p:nvPr/>
        </p:nvCxnSpPr>
        <p:spPr>
          <a:xfrm flipV="1">
            <a:off x="2371119" y="4611757"/>
            <a:ext cx="0" cy="384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FE95E-1012-D24A-8458-C4777DC27C7F}"/>
              </a:ext>
            </a:extLst>
          </p:cNvPr>
          <p:cNvCxnSpPr>
            <a:cxnSpLocks/>
          </p:cNvCxnSpPr>
          <p:nvPr/>
        </p:nvCxnSpPr>
        <p:spPr>
          <a:xfrm flipH="1">
            <a:off x="3028173" y="3327932"/>
            <a:ext cx="643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3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F8CB-5373-9045-8BE1-6089A215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0524979" cy="395555"/>
          </a:xfrm>
        </p:spPr>
        <p:txBody>
          <a:bodyPr/>
          <a:lstStyle/>
          <a:p>
            <a:r>
              <a:rPr lang="en-US" dirty="0"/>
              <a:t>1D Steam Generator Temperature Modeling Results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9B8F0E81-3074-F04A-AD61-0C9B2108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89"/>
            <a:ext cx="3988904" cy="2646297"/>
          </a:xfrm>
          <a:prstGeom prst="rect">
            <a:avLst/>
          </a:prstGeom>
        </p:spPr>
      </p:pic>
      <p:pic>
        <p:nvPicPr>
          <p:cNvPr id="7" name="Picture 6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7C83B092-A0D5-1D49-831B-3F874F7E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04" y="1127989"/>
            <a:ext cx="3988904" cy="2646297"/>
          </a:xfrm>
          <a:prstGeom prst="rect">
            <a:avLst/>
          </a:prstGeom>
        </p:spPr>
      </p:pic>
      <p:pic>
        <p:nvPicPr>
          <p:cNvPr id="10" name="Picture 9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D99C12D3-9051-8443-85A1-DFDA5B89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814" y="1090757"/>
            <a:ext cx="4251186" cy="2720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2766B3-571C-844B-912C-CE1D4142E9EB}"/>
              </a:ext>
            </a:extLst>
          </p:cNvPr>
          <p:cNvSpPr txBox="1"/>
          <p:nvPr/>
        </p:nvSpPr>
        <p:spPr>
          <a:xfrm>
            <a:off x="0" y="3626850"/>
            <a:ext cx="492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a) Constrained sensor reconstruction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0.9%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01D37-5F55-C548-B08C-9DACF1664FC5}"/>
              </a:ext>
            </a:extLst>
          </p:cNvPr>
          <p:cNvSpPr txBox="1"/>
          <p:nvPr/>
        </p:nvSpPr>
        <p:spPr>
          <a:xfrm>
            <a:off x="4399723" y="3626850"/>
            <a:ext cx="448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b) Max reconstruction error over all test samples is 0.9%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46FD9-F493-6B4C-95E0-1B043BD065FE}"/>
              </a:ext>
            </a:extLst>
          </p:cNvPr>
          <p:cNvSpPr txBox="1"/>
          <p:nvPr/>
        </p:nvSpPr>
        <p:spPr>
          <a:xfrm>
            <a:off x="8844725" y="3673016"/>
            <a:ext cx="398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(c) High uncertainty in temperature transition zones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877E3-3B43-0848-871F-DC479783A6C2}"/>
              </a:ext>
            </a:extLst>
          </p:cNvPr>
          <p:cNvSpPr txBox="1"/>
          <p:nvPr/>
        </p:nvSpPr>
        <p:spPr>
          <a:xfrm>
            <a:off x="1391477" y="4704522"/>
            <a:ext cx="1007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Secondary side temperature profile reconstructed from 3 constrained sensors results in a maximum reconstruction error of 0.9 % over all test samples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and the maximum uncertainty in reconstruction for noisy sensor measurements is 0.01 °F (c).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11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52" y="416739"/>
            <a:ext cx="10415648" cy="1008797"/>
          </a:xfrm>
        </p:spPr>
        <p:txBody>
          <a:bodyPr/>
          <a:lstStyle/>
          <a:p>
            <a:r>
              <a:rPr lang="en-US" dirty="0"/>
              <a:t>DT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79500"/>
            <a:ext cx="8258175" cy="48085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2764B6-7EFD-4111-8090-DE3BD9C8398A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1574BD-08D8-45D1-A397-C293E80CF551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15ADEB"/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AD85EE-D65B-4C44-8DA3-0414CA1668B5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227C-8194-4954-A7E8-B901FE605B90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DC3348-5931-4999-B160-7AD7A3AE721B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00B0F0"/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2ABFC-F438-AA46-BFC6-FD3E337EA30C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31CDD-C41C-6D4B-85A4-F42FD8416303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7EE30-B451-AA4B-BDFE-8C5F36FACC40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1980A8-EC22-6E79-456C-163A02352C5F}"/>
              </a:ext>
            </a:extLst>
          </p:cNvPr>
          <p:cNvGrpSpPr/>
          <p:nvPr/>
        </p:nvGrpSpPr>
        <p:grpSpPr>
          <a:xfrm>
            <a:off x="4906727" y="31622"/>
            <a:ext cx="6981627" cy="6888690"/>
            <a:chOff x="5351572" y="210896"/>
            <a:chExt cx="6351545" cy="637597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FF332B-58F1-0ADD-9835-EE9FAC2D25EA}"/>
                </a:ext>
              </a:extLst>
            </p:cNvPr>
            <p:cNvSpPr/>
            <p:nvPr/>
          </p:nvSpPr>
          <p:spPr bwMode="auto">
            <a:xfrm>
              <a:off x="5351572" y="5400856"/>
              <a:ext cx="263611" cy="238897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78913E5F-D8A1-BFDA-607D-CD1D74DEE49B}"/>
                </a:ext>
              </a:extLst>
            </p:cNvPr>
            <p:cNvSpPr/>
            <p:nvPr/>
          </p:nvSpPr>
          <p:spPr bwMode="auto">
            <a:xfrm>
              <a:off x="5615182" y="2019095"/>
              <a:ext cx="2304642" cy="64255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CC6E269-A7F2-8675-FFFB-B240B58A8BBD}"/>
                </a:ext>
              </a:extLst>
            </p:cNvPr>
            <p:cNvSpPr/>
            <p:nvPr/>
          </p:nvSpPr>
          <p:spPr>
            <a:xfrm>
              <a:off x="8184426" y="451364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Reliability Analysis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850887-B4BD-3814-C3D0-7D36DFF98E24}"/>
                </a:ext>
              </a:extLst>
            </p:cNvPr>
            <p:cNvSpPr/>
            <p:nvPr/>
          </p:nvSpPr>
          <p:spPr>
            <a:xfrm rot="869765">
              <a:off x="9173968" y="923535"/>
              <a:ext cx="264336" cy="304382"/>
            </a:xfrm>
            <a:custGeom>
              <a:avLst/>
              <a:gdLst>
                <a:gd name="connsiteX0" fmla="*/ 0 w 264336"/>
                <a:gd name="connsiteY0" fmla="*/ 60876 h 304382"/>
                <a:gd name="connsiteX1" fmla="*/ 132168 w 264336"/>
                <a:gd name="connsiteY1" fmla="*/ 60876 h 304382"/>
                <a:gd name="connsiteX2" fmla="*/ 132168 w 264336"/>
                <a:gd name="connsiteY2" fmla="*/ 0 h 304382"/>
                <a:gd name="connsiteX3" fmla="*/ 264336 w 264336"/>
                <a:gd name="connsiteY3" fmla="*/ 152191 h 304382"/>
                <a:gd name="connsiteX4" fmla="*/ 132168 w 264336"/>
                <a:gd name="connsiteY4" fmla="*/ 304382 h 304382"/>
                <a:gd name="connsiteX5" fmla="*/ 132168 w 264336"/>
                <a:gd name="connsiteY5" fmla="*/ 243506 h 304382"/>
                <a:gd name="connsiteX6" fmla="*/ 0 w 264336"/>
                <a:gd name="connsiteY6" fmla="*/ 243506 h 304382"/>
                <a:gd name="connsiteX7" fmla="*/ 0 w 26433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36" h="304382">
                  <a:moveTo>
                    <a:pt x="0" y="60876"/>
                  </a:moveTo>
                  <a:lnTo>
                    <a:pt x="132168" y="60876"/>
                  </a:lnTo>
                  <a:lnTo>
                    <a:pt x="132168" y="0"/>
                  </a:lnTo>
                  <a:lnTo>
                    <a:pt x="264336" y="152191"/>
                  </a:lnTo>
                  <a:lnTo>
                    <a:pt x="132168" y="304382"/>
                  </a:lnTo>
                  <a:lnTo>
                    <a:pt x="132168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930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C8CEFC6-A58C-7F27-851E-004EBCB0CAB2}"/>
                </a:ext>
              </a:extLst>
            </p:cNvPr>
            <p:cNvSpPr/>
            <p:nvPr/>
          </p:nvSpPr>
          <p:spPr>
            <a:xfrm>
              <a:off x="9540458" y="801959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3506" tIns="143506" rIns="143506" bIns="143506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Un]supervised Learning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E5837B6-3F22-D68C-1FF6-CFABF53783EA}"/>
                </a:ext>
              </a:extLst>
            </p:cNvPr>
            <p:cNvSpPr/>
            <p:nvPr/>
          </p:nvSpPr>
          <p:spPr>
            <a:xfrm rot="2787609">
              <a:off x="10331009" y="1575051"/>
              <a:ext cx="222302" cy="304382"/>
            </a:xfrm>
            <a:custGeom>
              <a:avLst/>
              <a:gdLst>
                <a:gd name="connsiteX0" fmla="*/ 0 w 222302"/>
                <a:gd name="connsiteY0" fmla="*/ 60876 h 304382"/>
                <a:gd name="connsiteX1" fmla="*/ 111151 w 222302"/>
                <a:gd name="connsiteY1" fmla="*/ 60876 h 304382"/>
                <a:gd name="connsiteX2" fmla="*/ 111151 w 222302"/>
                <a:gd name="connsiteY2" fmla="*/ 0 h 304382"/>
                <a:gd name="connsiteX3" fmla="*/ 222302 w 222302"/>
                <a:gd name="connsiteY3" fmla="*/ 152191 h 304382"/>
                <a:gd name="connsiteX4" fmla="*/ 111151 w 222302"/>
                <a:gd name="connsiteY4" fmla="*/ 304382 h 304382"/>
                <a:gd name="connsiteX5" fmla="*/ 111151 w 222302"/>
                <a:gd name="connsiteY5" fmla="*/ 243506 h 304382"/>
                <a:gd name="connsiteX6" fmla="*/ 0 w 222302"/>
                <a:gd name="connsiteY6" fmla="*/ 243506 h 304382"/>
                <a:gd name="connsiteX7" fmla="*/ 0 w 222302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302" h="304382">
                  <a:moveTo>
                    <a:pt x="0" y="60876"/>
                  </a:moveTo>
                  <a:lnTo>
                    <a:pt x="111151" y="60876"/>
                  </a:lnTo>
                  <a:lnTo>
                    <a:pt x="111151" y="0"/>
                  </a:lnTo>
                  <a:lnTo>
                    <a:pt x="222302" y="152191"/>
                  </a:lnTo>
                  <a:lnTo>
                    <a:pt x="111151" y="304382"/>
                  </a:lnTo>
                  <a:lnTo>
                    <a:pt x="111151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6669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9602A03-59F7-E622-79C1-98C614715EDB}"/>
                </a:ext>
              </a:extLst>
            </p:cNvPr>
            <p:cNvSpPr/>
            <p:nvPr/>
          </p:nvSpPr>
          <p:spPr>
            <a:xfrm>
              <a:off x="10450657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Sparse Learning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DF503F-E23C-9276-51BB-B43BD19A2BE4}"/>
                </a:ext>
              </a:extLst>
            </p:cNvPr>
            <p:cNvSpPr/>
            <p:nvPr/>
          </p:nvSpPr>
          <p:spPr>
            <a:xfrm rot="4500000">
              <a:off x="10955167" y="2706164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02658ED-78B0-AE0B-B563-445AC07DE516}"/>
                </a:ext>
              </a:extLst>
            </p:cNvPr>
            <p:cNvSpPr/>
            <p:nvPr/>
          </p:nvSpPr>
          <p:spPr>
            <a:xfrm>
              <a:off x="10801244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Reinforcement Learning</a:t>
              </a: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ED36703-8B14-301C-B671-81E487B2C20B}"/>
                </a:ext>
              </a:extLst>
            </p:cNvPr>
            <p:cNvSpPr/>
            <p:nvPr/>
          </p:nvSpPr>
          <p:spPr>
            <a:xfrm rot="17100000">
              <a:off x="10958681" y="4014573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CA8C260-8132-4C17-191B-152F84C535FF}"/>
                </a:ext>
              </a:extLst>
            </p:cNvPr>
            <p:cNvSpPr/>
            <p:nvPr/>
          </p:nvSpPr>
          <p:spPr>
            <a:xfrm>
              <a:off x="10450657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VV&amp;Q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6C7198A-A4FA-C855-03A1-084EF9DB70F3}"/>
                </a:ext>
              </a:extLst>
            </p:cNvPr>
            <p:cNvSpPr/>
            <p:nvPr/>
          </p:nvSpPr>
          <p:spPr>
            <a:xfrm rot="18900000">
              <a:off x="10307521" y="5149445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8960AFD-4B7B-899C-B478-388D8F0D9267}"/>
                </a:ext>
              </a:extLst>
            </p:cNvPr>
            <p:cNvSpPr/>
            <p:nvPr/>
          </p:nvSpPr>
          <p:spPr>
            <a:xfrm>
              <a:off x="9492835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Optimization</a:t>
              </a: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DB4C6A5-B59C-283B-8626-08F33BFF6E15}"/>
                </a:ext>
              </a:extLst>
            </p:cNvPr>
            <p:cNvSpPr/>
            <p:nvPr/>
          </p:nvSpPr>
          <p:spPr>
            <a:xfrm rot="20700000">
              <a:off x="9176163" y="5806694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19FD81B-771C-C98E-C4F9-4066DBA1F3CC}"/>
                </a:ext>
              </a:extLst>
            </p:cNvPr>
            <p:cNvSpPr/>
            <p:nvPr/>
          </p:nvSpPr>
          <p:spPr>
            <a:xfrm>
              <a:off x="8184426" y="5685000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System Optimization</a:t>
              </a: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553EEE3-571A-E9D0-D3C9-7261EA2AA8B8}"/>
                </a:ext>
              </a:extLst>
            </p:cNvPr>
            <p:cNvSpPr/>
            <p:nvPr/>
          </p:nvSpPr>
          <p:spPr>
            <a:xfrm rot="900000">
              <a:off x="7867754" y="5810210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1E0184E-F861-2DF1-AF73-21FBF1F48A89}"/>
                </a:ext>
              </a:extLst>
            </p:cNvPr>
            <p:cNvSpPr/>
            <p:nvPr/>
          </p:nvSpPr>
          <p:spPr>
            <a:xfrm>
              <a:off x="6876016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Anomaly detection</a:t>
              </a: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5A82CE-FEFA-0C5C-1EA5-05582F64213D}"/>
                </a:ext>
              </a:extLst>
            </p:cNvPr>
            <p:cNvSpPr/>
            <p:nvPr/>
          </p:nvSpPr>
          <p:spPr>
            <a:xfrm rot="2700000">
              <a:off x="6732881" y="5159049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2BF19D9-4435-6AF7-A5FD-C95CBA11B6F7}"/>
                </a:ext>
              </a:extLst>
            </p:cNvPr>
            <p:cNvSpPr/>
            <p:nvPr/>
          </p:nvSpPr>
          <p:spPr>
            <a:xfrm>
              <a:off x="5918195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Economical Modeling</a:t>
              </a: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88BEC2B-ABC4-FC12-DB54-E444AB536AE3}"/>
                </a:ext>
              </a:extLst>
            </p:cNvPr>
            <p:cNvSpPr/>
            <p:nvPr/>
          </p:nvSpPr>
          <p:spPr>
            <a:xfrm rot="4500000">
              <a:off x="6075632" y="402769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5" rIns="-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DB1EC63-4C45-5747-7E5B-2BA47D320B30}"/>
                </a:ext>
              </a:extLst>
            </p:cNvPr>
            <p:cNvSpPr/>
            <p:nvPr/>
          </p:nvSpPr>
          <p:spPr>
            <a:xfrm>
              <a:off x="5567607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Model/data assimilation/adjustment</a:t>
              </a: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3688F19-48BD-8A5E-643F-25DE33B7ED08}"/>
                </a:ext>
              </a:extLst>
            </p:cNvPr>
            <p:cNvSpPr/>
            <p:nvPr/>
          </p:nvSpPr>
          <p:spPr>
            <a:xfrm rot="17100000">
              <a:off x="6072117" y="2719282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5" rIns="71978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F1DB995-E2C2-4838-69F4-8D72256AA6DC}"/>
                </a:ext>
              </a:extLst>
            </p:cNvPr>
            <p:cNvSpPr/>
            <p:nvPr/>
          </p:nvSpPr>
          <p:spPr>
            <a:xfrm>
              <a:off x="5918195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Cyber Resilience and DSP/TSA</a:t>
              </a: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0CF455C-73C8-FD6A-3646-333417F322DC}"/>
                </a:ext>
              </a:extLst>
            </p:cNvPr>
            <p:cNvSpPr/>
            <p:nvPr/>
          </p:nvSpPr>
          <p:spPr>
            <a:xfrm rot="18900000">
              <a:off x="6723278" y="1584409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0876" rIns="71977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241B88B-FC9E-4350-87BE-53AF3896844C}"/>
                </a:ext>
              </a:extLst>
            </p:cNvPr>
            <p:cNvSpPr/>
            <p:nvPr/>
          </p:nvSpPr>
          <p:spPr>
            <a:xfrm>
              <a:off x="6876016" y="80195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Predictive Control (MPC)</a:t>
              </a: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520C0CE-A5A9-27F9-D6C7-D80B714EE587}"/>
                </a:ext>
              </a:extLst>
            </p:cNvPr>
            <p:cNvSpPr/>
            <p:nvPr/>
          </p:nvSpPr>
          <p:spPr>
            <a:xfrm rot="20700000">
              <a:off x="7854636" y="92716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77" name="Picture 76" descr="A picture containing text, clipart&#10;&#10;Description automatically generated">
              <a:hlinkClick r:id="rId3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5CD5DAA8-3AC5-730D-C07A-92D4E79E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1233" y="2573448"/>
              <a:ext cx="2206208" cy="941832"/>
            </a:xfrm>
            <a:prstGeom prst="rect">
              <a:avLst/>
            </a:prstGeom>
          </p:spPr>
        </p:pic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24076-D2B0-78F6-3816-6D671F51DD08}"/>
                </a:ext>
              </a:extLst>
            </p:cNvPr>
            <p:cNvSpPr/>
            <p:nvPr/>
          </p:nvSpPr>
          <p:spPr>
            <a:xfrm>
              <a:off x="10174286" y="22313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SPSL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B04725D-9837-F872-F37E-3B9225E72C0D}"/>
                </a:ext>
              </a:extLst>
            </p:cNvPr>
            <p:cNvSpPr/>
            <p:nvPr/>
          </p:nvSpPr>
          <p:spPr>
            <a:xfrm>
              <a:off x="8309986" y="10635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</a:t>
              </a:r>
              <a:r>
                <a:rPr kumimoji="0" lang="en-US" sz="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ML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6A4FECF-F0E4-6F12-377C-3D02E2734D24}"/>
                </a:ext>
              </a:extLst>
            </p:cNvPr>
            <p:cNvSpPr/>
            <p:nvPr/>
          </p:nvSpPr>
          <p:spPr>
            <a:xfrm>
              <a:off x="7833719" y="21089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ORNL AGING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24BBD26-4B8F-7425-41A9-A0E5D95A861F}"/>
                </a:ext>
              </a:extLst>
            </p:cNvPr>
            <p:cNvSpPr/>
            <p:nvPr/>
          </p:nvSpPr>
          <p:spPr>
            <a:xfrm>
              <a:off x="8773426" y="21436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SRAW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7AA9C5-08C7-4989-CE96-21195B26E625}"/>
                </a:ext>
              </a:extLst>
            </p:cNvPr>
            <p:cNvSpPr/>
            <p:nvPr/>
          </p:nvSpPr>
          <p:spPr>
            <a:xfrm>
              <a:off x="6560228" y="2173297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SONAR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3C8BBD-3A02-7916-595C-AE160CF5EA96}"/>
                </a:ext>
              </a:extLst>
            </p:cNvPr>
            <p:cNvSpPr/>
            <p:nvPr/>
          </p:nvSpPr>
          <p:spPr>
            <a:xfrm>
              <a:off x="10235041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VISP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19FBFD-F139-EE37-5AF8-168DBE8FC093}"/>
                </a:ext>
              </a:extLst>
            </p:cNvPr>
            <p:cNvSpPr/>
            <p:nvPr/>
          </p:nvSpPr>
          <p:spPr>
            <a:xfrm>
              <a:off x="10960084" y="4991200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ANL FARM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7583DA-4303-1C2F-F312-C9CFA89A7F83}"/>
                </a:ext>
              </a:extLst>
            </p:cNvPr>
            <p:cNvSpPr/>
            <p:nvPr/>
          </p:nvSpPr>
          <p:spPr>
            <a:xfrm>
              <a:off x="5745818" y="4993959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LOGOS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7056DEB-DF0D-BA38-3F45-C9B9DC90DE34}"/>
                </a:ext>
              </a:extLst>
            </p:cNvPr>
            <p:cNvSpPr/>
            <p:nvPr/>
          </p:nvSpPr>
          <p:spPr>
            <a:xfrm>
              <a:off x="6471065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TEAL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36389A6-121D-4A3D-C164-161328512850}"/>
                </a:ext>
              </a:extLst>
            </p:cNvPr>
            <p:cNvSpPr/>
            <p:nvPr/>
          </p:nvSpPr>
          <p:spPr>
            <a:xfrm>
              <a:off x="8308387" y="5278464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HERON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E9FCDA0-0D9D-880A-E331-58E72C5C259E}"/>
              </a:ext>
            </a:extLst>
          </p:cNvPr>
          <p:cNvSpPr txBox="1"/>
          <p:nvPr/>
        </p:nvSpPr>
        <p:spPr>
          <a:xfrm>
            <a:off x="10306153" y="29332"/>
            <a:ext cx="188370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Core Capability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83F1C1-D0F4-F1DD-971B-FC5555EEC777}"/>
              </a:ext>
            </a:extLst>
          </p:cNvPr>
          <p:cNvSpPr txBox="1"/>
          <p:nvPr/>
        </p:nvSpPr>
        <p:spPr>
          <a:xfrm>
            <a:off x="6372192" y="3876056"/>
            <a:ext cx="444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https://github.com/idaholab/raven/wiki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448D34-A7FF-FB61-48B7-FF86794F6EAD}"/>
              </a:ext>
            </a:extLst>
          </p:cNvPr>
          <p:cNvSpPr txBox="1"/>
          <p:nvPr/>
        </p:nvSpPr>
        <p:spPr>
          <a:xfrm>
            <a:off x="10313657" y="369215"/>
            <a:ext cx="1876205" cy="338554"/>
          </a:xfrm>
          <a:prstGeom prst="rect">
            <a:avLst/>
          </a:prstGeom>
          <a:solidFill>
            <a:srgbClr val="EAA3B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RAVEN Plugin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366D6B-3DA1-4489-7EE0-13662944B296}"/>
              </a:ext>
            </a:extLst>
          </p:cNvPr>
          <p:cNvSpPr txBox="1"/>
          <p:nvPr/>
        </p:nvSpPr>
        <p:spPr>
          <a:xfrm>
            <a:off x="10307325" y="710455"/>
            <a:ext cx="1883709" cy="338554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Future capability</a:t>
            </a:r>
          </a:p>
        </p:txBody>
      </p:sp>
      <p:pic>
        <p:nvPicPr>
          <p:cNvPr id="6" name="Picture 5" descr="A black and gold sign with white text&#10;&#10;Description automatically generated">
            <a:extLst>
              <a:ext uri="{FF2B5EF4-FFF2-40B4-BE49-F238E27FC236}">
                <a16:creationId xmlns:a16="http://schemas.microsoft.com/office/drawing/2014/main" id="{B83DE42D-51DC-8657-9EBE-466A3A8C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150" y="4271207"/>
            <a:ext cx="928819" cy="1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9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B83E-1243-A249-9B3D-C1364A92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1541"/>
          </a:xfrm>
        </p:spPr>
        <p:txBody>
          <a:bodyPr/>
          <a:lstStyle/>
          <a:p>
            <a:r>
              <a:rPr lang="en-US" dirty="0"/>
              <a:t>1D Steam Generator Heat Flux Modeling Results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1BFD649-BFCE-7D41-86B1-46B3D7F7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4" y="950143"/>
            <a:ext cx="4146443" cy="5278179"/>
          </a:xfrm>
          <a:prstGeom prst="rect">
            <a:avLst/>
          </a:prstGeom>
        </p:spPr>
      </p:pic>
      <p:pic>
        <p:nvPicPr>
          <p:cNvPr id="7" name="Picture 6" descr="A graph with blue lines and a black line&#10;&#10;Description automatically generated with medium confidence">
            <a:extLst>
              <a:ext uri="{FF2B5EF4-FFF2-40B4-BE49-F238E27FC236}">
                <a16:creationId xmlns:a16="http://schemas.microsoft.com/office/drawing/2014/main" id="{C9B01E78-8913-EA49-9D65-4AC079FF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12" y="2801269"/>
            <a:ext cx="4815622" cy="3002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635E2-027F-3E49-B043-6AD77B56B2CD}"/>
              </a:ext>
            </a:extLst>
          </p:cNvPr>
          <p:cNvSpPr txBox="1"/>
          <p:nvPr/>
        </p:nvSpPr>
        <p:spPr>
          <a:xfrm>
            <a:off x="4595190" y="1046943"/>
            <a:ext cx="7398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leading three POD modes of secondary side temperature capture 99 % of energy content and provide accurate reconstructions of temperature fields. The first POD mode captures the secondary side temperature profile whereas the 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POD mode captures variation in the heat flux that cause changes in temperature along the normalized z coordinates in the steam generator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2FAD4-2E25-0D42-8B65-B5A6F4F8AB5C}"/>
              </a:ext>
            </a:extLst>
          </p:cNvPr>
          <p:cNvSpPr txBox="1"/>
          <p:nvPr/>
        </p:nvSpPr>
        <p:spPr>
          <a:xfrm>
            <a:off x="5274365" y="5811057"/>
            <a:ext cx="691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Heat Flux inferred from reconstructed temperature measurements</a:t>
            </a:r>
          </a:p>
        </p:txBody>
      </p:sp>
    </p:spTree>
    <p:extLst>
      <p:ext uri="{BB962C8B-B14F-4D97-AF65-F5344CB8AC3E}">
        <p14:creationId xmlns:p14="http://schemas.microsoft.com/office/powerpoint/2010/main" val="2596980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4EE9B4DA-A5AF-3C25-0DC3-F4FED8629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1182878"/>
            <a:ext cx="4519560" cy="2663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9AEF88-33EE-AB06-1A1A-534662A42A83}"/>
              </a:ext>
            </a:extLst>
          </p:cNvPr>
          <p:cNvSpPr txBox="1"/>
          <p:nvPr/>
        </p:nvSpPr>
        <p:spPr>
          <a:xfrm>
            <a:off x="2959277" y="3947855"/>
            <a:ext cx="659950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1. 3D CAD of 1/4th of the SG primary side fluid domain.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DCC456-CC69-4AD7-A7D1-086A086F4692}"/>
              </a:ext>
            </a:extLst>
          </p:cNvPr>
          <p:cNvGraphicFramePr>
            <a:graphicFrameLocks noGrp="1"/>
          </p:cNvGraphicFramePr>
          <p:nvPr/>
        </p:nvGraphicFramePr>
        <p:xfrm>
          <a:off x="679680" y="4323407"/>
          <a:ext cx="10832640" cy="1858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1330">
                  <a:extLst>
                    <a:ext uri="{9D8B030D-6E8A-4147-A177-3AD203B41FA5}">
                      <a16:colId xmlns:a16="http://schemas.microsoft.com/office/drawing/2014/main" val="2639995156"/>
                    </a:ext>
                  </a:extLst>
                </a:gridCol>
                <a:gridCol w="2909647">
                  <a:extLst>
                    <a:ext uri="{9D8B030D-6E8A-4147-A177-3AD203B41FA5}">
                      <a16:colId xmlns:a16="http://schemas.microsoft.com/office/drawing/2014/main" val="3681867305"/>
                    </a:ext>
                  </a:extLst>
                </a:gridCol>
                <a:gridCol w="2344183">
                  <a:extLst>
                    <a:ext uri="{9D8B030D-6E8A-4147-A177-3AD203B41FA5}">
                      <a16:colId xmlns:a16="http://schemas.microsoft.com/office/drawing/2014/main" val="682477151"/>
                    </a:ext>
                  </a:extLst>
                </a:gridCol>
                <a:gridCol w="2907480">
                  <a:extLst>
                    <a:ext uri="{9D8B030D-6E8A-4147-A177-3AD203B41FA5}">
                      <a16:colId xmlns:a16="http://schemas.microsoft.com/office/drawing/2014/main" val="3599751446"/>
                    </a:ext>
                  </a:extLst>
                </a:gridCol>
              </a:tblGrid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Upper Shell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SG Tubes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005287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Quantity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275993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ID (in/m)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0.8150/0.0207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10.126/0.2572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0.495/0.0126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7531623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OD (in/m)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1.315/0.0334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0.625/0.0159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23153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Length (in/m)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451.3/11.46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24/0.6096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24/0.6096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8309824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Flow area (in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r>
                        <a:rPr lang="en-US" sz="2000" dirty="0">
                          <a:effectLst/>
                        </a:rPr>
                        <a:t>/m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0.5217/3.3657x10-4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80.5315/0.0520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0.1924/1.2416x10-4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7214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924704-01B7-B6CB-425A-D69E8ECA34AE}"/>
              </a:ext>
            </a:extLst>
          </p:cNvPr>
          <p:cNvSpPr txBox="1"/>
          <p:nvPr/>
        </p:nvSpPr>
        <p:spPr>
          <a:xfrm>
            <a:off x="2013319" y="6283098"/>
            <a:ext cx="708124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1. Dimensions of the fluid domain used for CFD analysis.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B4F48F9-80F1-E5B6-D294-35160C968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01" y="1203231"/>
            <a:ext cx="2775894" cy="26430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88D995-F569-6DA4-A038-49B29D89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22" y="1539842"/>
            <a:ext cx="3815768" cy="18581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E7D581-83EA-C33E-83F2-24CFFD357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377982"/>
            <a:ext cx="11090451" cy="1562429"/>
          </a:xfrm>
        </p:spPr>
        <p:txBody>
          <a:bodyPr/>
          <a:lstStyle/>
          <a:p>
            <a:r>
              <a:rPr lang="en-US" sz="2800" dirty="0"/>
              <a:t>3D CFD Model of the steam generator</a:t>
            </a:r>
          </a:p>
        </p:txBody>
      </p:sp>
    </p:spTree>
    <p:extLst>
      <p:ext uri="{BB962C8B-B14F-4D97-AF65-F5344CB8AC3E}">
        <p14:creationId xmlns:p14="http://schemas.microsoft.com/office/powerpoint/2010/main" val="273283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3C1387-71EF-B252-1186-861A24AD9072}"/>
              </a:ext>
            </a:extLst>
          </p:cNvPr>
          <p:cNvSpPr txBox="1"/>
          <p:nvPr/>
        </p:nvSpPr>
        <p:spPr>
          <a:xfrm>
            <a:off x="782425" y="277930"/>
            <a:ext cx="11230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Assumptions, constraints and reconstruction comparison formulae 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77BCC46C-1979-B72F-4B54-E5AF65831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92"/>
          <a:stretch/>
        </p:blipFill>
        <p:spPr>
          <a:xfrm rot="16200000">
            <a:off x="8437775" y="2416981"/>
            <a:ext cx="5943600" cy="132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93E5F9-3F98-4DF9-AED0-436DF5C0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659" y="2246567"/>
            <a:ext cx="4161688" cy="324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B667BEB-EC52-71DE-0E52-3370AA9EA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109" y="1106917"/>
                <a:ext cx="7079530" cy="4854806"/>
              </a:xfrm>
            </p:spPr>
            <p:txBody>
              <a:bodyPr/>
              <a:lstStyle/>
              <a:p>
                <a:r>
                  <a:rPr lang="en-US" dirty="0"/>
                  <a:t>Preliminary results are based on assumption of isothermal conditions.</a:t>
                </a:r>
              </a:p>
              <a:p>
                <a:r>
                  <a:rPr lang="en-US" dirty="0"/>
                  <a:t>Steady state CFD Simulations.</a:t>
                </a:r>
              </a:p>
              <a:p>
                <a:r>
                  <a:rPr lang="en-US" dirty="0"/>
                  <a:t>Total number of grid points = </a:t>
                </a:r>
                <a:r>
                  <a:rPr lang="en-US" b="0" i="0" dirty="0">
                    <a:effectLst/>
                    <a:latin typeface="-apple-system"/>
                  </a:rPr>
                  <a:t>1882411 </a:t>
                </a:r>
              </a:p>
              <a:p>
                <a:r>
                  <a:rPr lang="en-US" dirty="0">
                    <a:latin typeface="-apple-system"/>
                  </a:rPr>
                  <a:t>Total number of non-zero grid points = 1643074</a:t>
                </a:r>
              </a:p>
              <a:p>
                <a:r>
                  <a:rPr lang="en-US" dirty="0">
                    <a:latin typeface="-apple-system"/>
                  </a:rPr>
                  <a:t>Coarse mesh for the upper shell and fine mesh for the tubes.</a:t>
                </a:r>
              </a:p>
              <a:p>
                <a:r>
                  <a:rPr lang="en-US" b="1" u="sng" dirty="0">
                    <a:latin typeface="-apple-system"/>
                  </a:rPr>
                  <a:t>Sensors can be placed only in the upper shell (beyond 0.6196 m)</a:t>
                </a:r>
              </a:p>
              <a:p>
                <a:r>
                  <a:rPr lang="en-US" dirty="0">
                    <a:latin typeface="-apple-system"/>
                  </a:rPr>
                  <a:t>Calculation of reconstruction error (relative)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𝑡𝑟𝑢𝑒𝑉𝑎𝑙𝑢𝑒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−</m:t>
                          </m:r>
                          <m: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  <m:t>𝑠𝑒𝑛𝑠𝑜𝑟𝑅𝑒𝑐𝑜𝑛𝑠𝑡𝑟𝑢𝑐𝑡𝑒𝑑𝑉𝑎𝑙𝑢𝑒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𝑡𝑟𝑢𝑒𝑉𝑎𝑙𝑢𝑒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dirty="0">
                  <a:latin typeface="-apple-system"/>
                </a:endParaRPr>
              </a:p>
              <a:p>
                <a:r>
                  <a:rPr lang="en-US" dirty="0">
                    <a:latin typeface="-apple-system"/>
                  </a:rPr>
                  <a:t>Calculation of reconstruction error (absolute)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𝑡𝑟𝑢𝑒𝑉𝑎𝑙𝑢𝑒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𝑠𝑒𝑛𝑠𝑜𝑟𝑅𝑒𝑐𝑜𝑛𝑠𝑡𝑟𝑢𝑐𝑡𝑒𝑑𝑉𝑎𝑙𝑢𝑒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>
                  <a:latin typeface="-apple-system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B667BEB-EC52-71DE-0E52-3370AA9EA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109" y="1106917"/>
                <a:ext cx="7079530" cy="4854806"/>
              </a:xfrm>
              <a:blipFill>
                <a:blip r:embed="rId4"/>
                <a:stretch>
                  <a:fillRect l="-2147" t="-2350" b="-8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15EE9BB-6EEE-1C74-CDCE-6D57EF4D57BE}"/>
              </a:ext>
            </a:extLst>
          </p:cNvPr>
          <p:cNvSpPr txBox="1"/>
          <p:nvPr/>
        </p:nvSpPr>
        <p:spPr>
          <a:xfrm>
            <a:off x="6935684" y="2171335"/>
            <a:ext cx="3459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Sensors allowed in this region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574B4D-2178-6EF8-715B-2026BED203DB}"/>
              </a:ext>
            </a:extLst>
          </p:cNvPr>
          <p:cNvSpPr/>
          <p:nvPr/>
        </p:nvSpPr>
        <p:spPr>
          <a:xfrm>
            <a:off x="7013543" y="2281217"/>
            <a:ext cx="103694" cy="880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836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471BAF-4EBF-B50C-7620-9A685C0C5794}"/>
              </a:ext>
            </a:extLst>
          </p:cNvPr>
          <p:cNvSpPr txBox="1"/>
          <p:nvPr/>
        </p:nvSpPr>
        <p:spPr>
          <a:xfrm>
            <a:off x="782425" y="277930"/>
            <a:ext cx="1123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placement of sensors leads to very high reconstruction errors irrespective of an increase in the number of sensors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C9789-D1AA-9072-EBAD-5CE253C6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115"/>
            <a:ext cx="5787119" cy="5528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1060E-54B2-E72E-0530-83799C7A7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" t="61391" r="30000"/>
          <a:stretch/>
        </p:blipFill>
        <p:spPr>
          <a:xfrm>
            <a:off x="5781543" y="2542558"/>
            <a:ext cx="6410457" cy="2476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DA9AA6-120B-4E49-764B-91636170F1B0}"/>
              </a:ext>
            </a:extLst>
          </p:cNvPr>
          <p:cNvSpPr txBox="1"/>
          <p:nvPr/>
        </p:nvSpPr>
        <p:spPr>
          <a:xfrm>
            <a:off x="5854406" y="2234781"/>
            <a:ext cx="2090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Constrained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</a:t>
            </a:r>
            <a:r>
              <a:rPr kumimoji="0" lang="en-US" sz="1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</a:t>
            </a:r>
            <a:r>
              <a:rPr kumimoji="0" lang="en-US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1363A-554D-4662-4C58-435300339689}"/>
              </a:ext>
            </a:extLst>
          </p:cNvPr>
          <p:cNvSpPr txBox="1"/>
          <p:nvPr/>
        </p:nvSpPr>
        <p:spPr>
          <a:xfrm>
            <a:off x="9105606" y="2234780"/>
            <a:ext cx="2090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</a:t>
            </a:r>
            <a:r>
              <a:rPr kumimoji="0" lang="en-US" sz="1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</a:t>
            </a:r>
            <a:r>
              <a:rPr kumimoji="0" lang="en-US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921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2C81-7A06-E900-1D68-397953D4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8358"/>
          </a:xfrm>
        </p:spPr>
        <p:txBody>
          <a:bodyPr/>
          <a:lstStyle/>
          <a:p>
            <a:r>
              <a:rPr lang="en-US" dirty="0"/>
              <a:t>Conclusions and </a:t>
            </a:r>
            <a:r>
              <a:rPr lang="en-US" dirty="0">
                <a:solidFill>
                  <a:srgbClr val="8EC422"/>
                </a:solidFill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98A37-681F-55BF-E3AC-9B424669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73AFDE4-5E7B-9CAA-DF4A-6FE55D212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256" y="1439426"/>
                <a:ext cx="12031744" cy="4854806"/>
              </a:xfrm>
            </p:spPr>
            <p:txBody>
              <a:bodyPr/>
              <a:lstStyle/>
              <a:p>
                <a:r>
                  <a:rPr lang="en-US" dirty="0"/>
                  <a:t>Preliminary results show a higher average accuracy (~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10</a:t>
                </a:r>
                <a:r>
                  <a:rPr lang="en-US" baseline="30000" dirty="0"/>
                  <a:t>-1</a:t>
                </a:r>
                <a:r>
                  <a:rPr lang="en-US" dirty="0"/>
                  <a:t>)) as compared to randomly/intuitively (~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10</a:t>
                </a:r>
                <a:r>
                  <a:rPr lang="en-US" baseline="30000" dirty="0"/>
                  <a:t>4</a:t>
                </a:r>
                <a:r>
                  <a:rPr lang="en-US" dirty="0"/>
                  <a:t>)) placing sensors.</a:t>
                </a:r>
              </a:p>
              <a:p>
                <a:r>
                  <a:rPr lang="en-US" dirty="0">
                    <a:solidFill>
                      <a:srgbClr val="8EC422"/>
                    </a:solidFill>
                  </a:rPr>
                  <a:t>Visualize </a:t>
                </a:r>
                <a:r>
                  <a:rPr lang="en-US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vorticity</a:t>
                </a:r>
                <a:r>
                  <a:rPr lang="en-US" dirty="0">
                    <a:solidFill>
                      <a:srgbClr val="8EC422"/>
                    </a:solidFill>
                  </a:rPr>
                  <a:t> and </a:t>
                </a:r>
                <a:r>
                  <a:rPr lang="en-US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log vorticity</a:t>
                </a:r>
                <a:r>
                  <a:rPr lang="en-US" dirty="0">
                    <a:solidFill>
                      <a:srgbClr val="8EC422"/>
                    </a:solidFill>
                  </a:rPr>
                  <a:t> fields for a better idea of the dynamics of the flow and sensor locations.</a:t>
                </a:r>
              </a:p>
              <a:p>
                <a:r>
                  <a:rPr lang="en-US" dirty="0">
                    <a:solidFill>
                      <a:srgbClr val="8EC422"/>
                    </a:solidFill>
                  </a:rPr>
                  <a:t>Use non-isothermal data for velocity/ log velocity sensor placement and deciding which tubes should carry temperature instrumentation.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73AFDE4-5E7B-9CAA-DF4A-6FE55D212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256" y="1439426"/>
                <a:ext cx="12031744" cy="4854806"/>
              </a:xfrm>
              <a:blipFill>
                <a:blip r:embed="rId2"/>
                <a:stretch>
                  <a:fillRect l="-1264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008D8C6-FFF3-976E-43C3-0673B9BB6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" t="8376"/>
          <a:stretch/>
        </p:blipFill>
        <p:spPr>
          <a:xfrm>
            <a:off x="589448" y="3608698"/>
            <a:ext cx="4756905" cy="304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FEFCF-9DA6-B23D-DC9A-BA5E7958C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2" t="9333"/>
          <a:stretch/>
        </p:blipFill>
        <p:spPr>
          <a:xfrm>
            <a:off x="6601804" y="3210560"/>
            <a:ext cx="4589196" cy="29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8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75597-E57C-BD27-0016-CDF91415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6946" y="3988866"/>
            <a:ext cx="3051284" cy="257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ECD8-F854-4BF5-C08E-472865C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6109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432F-BEBA-CB2F-F3E0-B2702DEA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4CB827-C6AA-E9CF-0FA3-92B3A113DAF8}"/>
              </a:ext>
            </a:extLst>
          </p:cNvPr>
          <p:cNvSpPr txBox="1">
            <a:spLocks/>
          </p:cNvSpPr>
          <p:nvPr/>
        </p:nvSpPr>
        <p:spPr>
          <a:xfrm>
            <a:off x="1570384" y="2009561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5BFD33C-356A-9D6A-7EB1-0041B7932AAD}"/>
              </a:ext>
            </a:extLst>
          </p:cNvPr>
          <p:cNvSpPr txBox="1">
            <a:spLocks/>
          </p:cNvSpPr>
          <p:nvPr/>
        </p:nvSpPr>
        <p:spPr>
          <a:xfrm>
            <a:off x="838201" y="1043837"/>
            <a:ext cx="11208025" cy="26652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Optimal sensor placement for multi-class classification,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accident 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(Loss of Coolant Accident (LOCA), loss of power, etc.)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Mutual Information and Entropy-based metrics for sensor placement.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sensor selection to other feature selection algorithms and utilize them to improve selection of sensors.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Measuring a certain field of interest (e.g., temperature) and inferring another field of interest (e.g., velocity).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Anomaly detection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Tensor decomposition instead of Singular value decomposition (SVD) when we have time and samples.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Implementing constrained sensor placement in RAVEN.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748-A512-F941-B4FD-1E27FB4FC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r="57833" b="52491"/>
          <a:stretch/>
        </p:blipFill>
        <p:spPr>
          <a:xfrm>
            <a:off x="6442213" y="4255588"/>
            <a:ext cx="3680775" cy="2045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099838-1B7D-DC81-34C3-54FBA68DA040}"/>
              </a:ext>
            </a:extLst>
          </p:cNvPr>
          <p:cNvSpPr txBox="1"/>
          <p:nvPr/>
        </p:nvSpPr>
        <p:spPr>
          <a:xfrm>
            <a:off x="3119706" y="6492875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98613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esign&#10;&#10;Description automatically generated with medium confidence">
            <a:extLst>
              <a:ext uri="{FF2B5EF4-FFF2-40B4-BE49-F238E27FC236}">
                <a16:creationId xmlns:a16="http://schemas.microsoft.com/office/drawing/2014/main" id="{83B8C068-48D1-631E-35BB-7C54E6D0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9800" y="514349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9ADA64-DD35-BCD1-F04D-1908D7043E5F}"/>
              </a:ext>
            </a:extLst>
          </p:cNvPr>
          <p:cNvSpPr txBox="1"/>
          <p:nvPr/>
        </p:nvSpPr>
        <p:spPr>
          <a:xfrm>
            <a:off x="3056792" y="5791200"/>
            <a:ext cx="607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alligraphy" panose="03010101010101010101" pitchFamily="66" charset="77"/>
                <a:ea typeface="+mn-ea"/>
                <a:cs typeface="Apple Chancery" panose="03020702040506060504" pitchFamily="66" charset="-79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271385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4" name="References"/>
          <p:cNvSpPr txBox="1"/>
          <p:nvPr/>
        </p:nvSpPr>
        <p:spPr>
          <a:xfrm>
            <a:off x="777240" y="731519"/>
            <a:ext cx="2845191" cy="3237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j-ea"/>
              <a:cs typeface="+mj-cs"/>
              <a:sym typeface="Arial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5" name="Tyler H Summers, Fabrizio L Cortesi, and John Lygeros. “On submodularity and controllability in complex dynamical networks”. In: IEEE Transactions on Control of Network Systems 3.1 (2015), pp. 91–101.…"/>
          <p:cNvSpPr txBox="1"/>
          <p:nvPr/>
        </p:nvSpPr>
        <p:spPr>
          <a:xfrm>
            <a:off x="4362781" y="923950"/>
            <a:ext cx="7037591" cy="54751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Krithika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Manohar, J Nathan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Kutz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Steven L Brunton. “Optimal sensor and actuator selection using balanced model reduction”. In: IEEE Transactions on Automatic Control 67.4 (2021), pp. 2108–2115. 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Estrada-Perez, C. E.,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Yoo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S.,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Cogliati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J.,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Skifton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R. S., ... &amp; Manohar, K. (2024). “Constrained optimization of sensor placement for nuclear digital twins.” IEEE Sensors Journal. (published 02/28/2024)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M. G. Abdo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K. Manohar. “Optimal Sparse Sensor Placement with Adaptive Constraints for Nuclear Digital Twins." 75th Annual Meeting of the APS Division of Fluid Dynamics (APS DFD 2022) November 20-22, 2022, Indianapolis, IN.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DICE 2024: presentation about applications of sparse sensing in nuclear digital twins.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Manohar K. “Data-Driven Sensor Placement for Nuclear Reactor Transient Analyses in Digital Twins”. Bulletin of the American Physical Society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 Institute in Dynamic Systems CTF workshop (Sponsored by NSF)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PHSOR 2024,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Scintific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ML workshop: “Sparse sensing and Sparse Learning for Nuclear Digital Twins.”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61761-FE79-A2E3-3B25-1F138C511099}"/>
              </a:ext>
            </a:extLst>
          </p:cNvPr>
          <p:cNvSpPr txBox="1"/>
          <p:nvPr/>
        </p:nvSpPr>
        <p:spPr>
          <a:xfrm>
            <a:off x="573442" y="2164017"/>
            <a:ext cx="313845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Calibri"/>
              </a:rPr>
              <a:t>References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51572" y="5400856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15182" y="2019095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87310" y="363484"/>
            <a:ext cx="8395626" cy="6138333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34186" y="36489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Risk/</a:t>
            </a:r>
          </a:p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23728" y="837066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80279" y="71549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ML/AI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80769" y="1488582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0417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04927" y="261969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51004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08441" y="3928104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0417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Validation, Verification and Qualification (VVQ)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57281" y="5062976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42595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25923" y="5720225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34186" y="5598531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17514" y="5723741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25776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82641" y="5072580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67955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25392" y="394122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17367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Model/data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assimilationadjustment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21877" y="2632813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67955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73038" y="149794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25776" y="71548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Predictive Control (MPC)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04396" y="84069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399990" y="1286015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20945" y="2396464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3FF28-E207-EB59-F076-36E5E3B57C49}"/>
              </a:ext>
            </a:extLst>
          </p:cNvPr>
          <p:cNvSpPr txBox="1"/>
          <p:nvPr/>
        </p:nvSpPr>
        <p:spPr>
          <a:xfrm>
            <a:off x="713152" y="800949"/>
            <a:ext cx="664399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Problem Statement: Enable sparse sensing and sparse learning in nuclear digital twins through reconstruction of reactor core flow fields, using optimal sensor placement with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spatial constraints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81DD1CB3-80C2-0B7C-F9F0-43C144F3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543" y="344401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Unique Capability: Sparse Sensing</a:t>
            </a:r>
          </a:p>
        </p:txBody>
      </p:sp>
      <p:pic>
        <p:nvPicPr>
          <p:cNvPr id="35" name="Picture Placeholder 5" descr="Picture Placeholder 5">
            <a:extLst>
              <a:ext uri="{FF2B5EF4-FFF2-40B4-BE49-F238E27FC236}">
                <a16:creationId xmlns:a16="http://schemas.microsoft.com/office/drawing/2014/main" id="{136C6B7F-7D4E-2142-8783-27A7CDF2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7" t="7123" r="45501" b="7123"/>
          <a:stretch>
            <a:fillRect/>
          </a:stretch>
        </p:blipFill>
        <p:spPr>
          <a:xfrm>
            <a:off x="186238" y="2688611"/>
            <a:ext cx="3446733" cy="2999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6" name="Opti-TWIST Capsule">
            <a:extLst>
              <a:ext uri="{FF2B5EF4-FFF2-40B4-BE49-F238E27FC236}">
                <a16:creationId xmlns:a16="http://schemas.microsoft.com/office/drawing/2014/main" id="{D87FD909-8825-9126-917C-A431EAC703C1}"/>
              </a:ext>
            </a:extLst>
          </p:cNvPr>
          <p:cNvSpPr txBox="1"/>
          <p:nvPr/>
        </p:nvSpPr>
        <p:spPr>
          <a:xfrm>
            <a:off x="1537045" y="2751266"/>
            <a:ext cx="2233515" cy="242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2860" tIns="22860" rIns="22860" bIns="22860" numCol="1" anchor="t">
            <a:noAutofit/>
          </a:bodyPr>
          <a:lstStyle>
            <a:lvl1pPr algn="l" defTabSz="914400">
              <a:defRPr sz="3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Opti-TWIST Capsule </a:t>
            </a:r>
          </a:p>
        </p:txBody>
      </p:sp>
      <p:pic>
        <p:nvPicPr>
          <p:cNvPr id="38" name="Picture Placeholder 5" descr="Picture Placeholder 5">
            <a:extLst>
              <a:ext uri="{FF2B5EF4-FFF2-40B4-BE49-F238E27FC236}">
                <a16:creationId xmlns:a16="http://schemas.microsoft.com/office/drawing/2014/main" id="{74246A37-AC54-6AE2-C63E-7D50892CBE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18" t="10765" r="14293" b="19829"/>
          <a:stretch>
            <a:fillRect/>
          </a:stretch>
        </p:blipFill>
        <p:spPr>
          <a:xfrm>
            <a:off x="3481909" y="1895175"/>
            <a:ext cx="1911378" cy="37948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18" descr="Picture 18">
            <a:extLst>
              <a:ext uri="{FF2B5EF4-FFF2-40B4-BE49-F238E27FC236}">
                <a16:creationId xmlns:a16="http://schemas.microsoft.com/office/drawing/2014/main" id="{8CCAECF5-624B-FE2E-536A-B71D67502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537" y="1723202"/>
            <a:ext cx="577503" cy="32287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Heater">
            <a:extLst>
              <a:ext uri="{FF2B5EF4-FFF2-40B4-BE49-F238E27FC236}">
                <a16:creationId xmlns:a16="http://schemas.microsoft.com/office/drawing/2014/main" id="{4E30E5BA-1120-BED2-7848-BE17E43A17C0}"/>
              </a:ext>
            </a:extLst>
          </p:cNvPr>
          <p:cNvSpPr txBox="1"/>
          <p:nvPr/>
        </p:nvSpPr>
        <p:spPr>
          <a:xfrm>
            <a:off x="7593396" y="3647469"/>
            <a:ext cx="45719" cy="268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5" name="Picture 26" descr="Picture 26">
            <a:extLst>
              <a:ext uri="{FF2B5EF4-FFF2-40B4-BE49-F238E27FC236}">
                <a16:creationId xmlns:a16="http://schemas.microsoft.com/office/drawing/2014/main" id="{4BCAF52F-7500-5436-63A2-E991A4C1B1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38" t="3287" r="81575" b="50620"/>
          <a:stretch>
            <a:fillRect/>
          </a:stretch>
        </p:blipFill>
        <p:spPr>
          <a:xfrm>
            <a:off x="8685156" y="1749884"/>
            <a:ext cx="1384212" cy="33691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/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n = All possible sensor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 = Selected sensors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= Constrained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 = Maximum sensors in Constrained region  </a:t>
                </a:r>
              </a:p>
            </p:txBody>
          </p:sp>
        </mc:Choice>
        <mc:Fallback xmlns="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blipFill>
                <a:blip r:embed="rId7"/>
                <a:stretch>
                  <a:fillRect l="-120000" t="-1223810" r="-420000" b="-123015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ine">
            <a:extLst>
              <a:ext uri="{FF2B5EF4-FFF2-40B4-BE49-F238E27FC236}">
                <a16:creationId xmlns:a16="http://schemas.microsoft.com/office/drawing/2014/main" id="{7A50C66C-7A19-A9A9-B384-CBC6A61F37AC}"/>
              </a:ext>
            </a:extLst>
          </p:cNvPr>
          <p:cNvSpPr/>
          <p:nvPr/>
        </p:nvSpPr>
        <p:spPr>
          <a:xfrm>
            <a:off x="8646895" y="2748183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4676D5A3-D0C5-22C1-BA0D-5542AB7AE24A}"/>
              </a:ext>
            </a:extLst>
          </p:cNvPr>
          <p:cNvSpPr/>
          <p:nvPr/>
        </p:nvSpPr>
        <p:spPr>
          <a:xfrm>
            <a:off x="8646895" y="4973585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75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176" y="510424"/>
            <a:ext cx="10415648" cy="1008797"/>
          </a:xfrm>
        </p:spPr>
        <p:txBody>
          <a:bodyPr>
            <a:normAutofit/>
          </a:bodyPr>
          <a:lstStyle/>
          <a:p>
            <a:r>
              <a:rPr lang="en-US"/>
              <a:t>OPTI-TWIST Prototype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CF2CA5-E024-9FE8-4B81-5B46C3EDC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290" y="1024448"/>
            <a:ext cx="9327420" cy="5284575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343FA0-6528-3807-EC3E-D6E4A25F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04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52" y="416739"/>
            <a:ext cx="10415648" cy="100879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2764B6-7EFD-4111-8090-DE3BD9C8398A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1574BD-08D8-45D1-A397-C293E80CF551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15ADEB"/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AD85EE-D65B-4C44-8DA3-0414CA1668B5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227C-8194-4954-A7E8-B901FE605B90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DC3348-5931-4999-B160-7AD7A3AE721B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00B0F0"/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2ABFC-F438-AA46-BFC6-FD3E337EA30C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31CDD-C41C-6D4B-85A4-F42FD8416303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7EE30-B451-AA4B-BDFE-8C5F36FACC40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D9783F-40A0-FF2B-CBFD-A781D7B3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312" y="918856"/>
            <a:ext cx="6598227" cy="5272268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E161A54-5387-076A-37F7-D50C0BBF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240" y="2576732"/>
            <a:ext cx="1320800" cy="15367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C12C2C5-122C-B351-806B-87822EDC6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440" y="4240658"/>
            <a:ext cx="1422400" cy="1422400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C04A77E6-9498-6BB5-8A26-C146020BE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918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0" y="6116955"/>
            <a:ext cx="5060066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815" y="1854978"/>
            <a:ext cx="6101538" cy="390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B328A-CDCC-7536-D933-CE06633CB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1050" y="199838"/>
            <a:ext cx="2875394" cy="18036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6AD6CB-8C9F-5011-B56C-A44B738F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257625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rgbClr val="15ADEB">
                <a:alpha val="9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815" y="3605280"/>
            <a:ext cx="6101538" cy="2388101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DBC8118-F1F6-DE5B-4774-15A0E431B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09" y="1154031"/>
            <a:ext cx="3442224" cy="2577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00CCB-3AB3-B22C-2473-37553C79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3551" y="1154030"/>
            <a:ext cx="3505344" cy="21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6"/>
          <p:cNvSpPr txBox="1"/>
          <p:nvPr/>
        </p:nvSpPr>
        <p:spPr>
          <a:xfrm>
            <a:off x="10328199" y="6692127"/>
            <a:ext cx="1650442" cy="17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Image courtesy : Idaho National Laboratory (INL)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C5E6-E4AE-967E-B3B4-73B1511E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454543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Model Calibration Experiment(s)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D496E5E-48CD-CEA5-FDCA-8DC86D7E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computer on a table&#10;&#10;Description automatically generated">
            <a:extLst>
              <a:ext uri="{FF2B5EF4-FFF2-40B4-BE49-F238E27FC236}">
                <a16:creationId xmlns:a16="http://schemas.microsoft.com/office/drawing/2014/main" id="{EBFE0F0A-D104-8A6D-268C-DDC42107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37" y="2553602"/>
            <a:ext cx="2533354" cy="1140009"/>
          </a:xfrm>
          <a:prstGeom prst="rect">
            <a:avLst/>
          </a:prstGeom>
        </p:spPr>
      </p:pic>
      <p:pic>
        <p:nvPicPr>
          <p:cNvPr id="6" name="Picture 5" descr="A person working on a machine&#10;&#10;Description automatically generated">
            <a:extLst>
              <a:ext uri="{FF2B5EF4-FFF2-40B4-BE49-F238E27FC236}">
                <a16:creationId xmlns:a16="http://schemas.microsoft.com/office/drawing/2014/main" id="{C8FC91ED-854C-4854-2B46-2DDD0CFE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45595" y="2655532"/>
            <a:ext cx="3934330" cy="1772010"/>
          </a:xfrm>
          <a:prstGeom prst="rect">
            <a:avLst/>
          </a:prstGeom>
        </p:spPr>
      </p:pic>
      <p:pic>
        <p:nvPicPr>
          <p:cNvPr id="9" name="Picture 8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CACD2F9F-C5B5-61F1-71D4-4FF5ABD79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757" y="4276498"/>
            <a:ext cx="2443734" cy="1100650"/>
          </a:xfrm>
          <a:prstGeom prst="rect">
            <a:avLst/>
          </a:prstGeom>
        </p:spPr>
      </p:pic>
      <p:pic>
        <p:nvPicPr>
          <p:cNvPr id="11" name="Picture 10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D7CCFF09-0FAA-26BC-593C-CD2F45A35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46" y="1279138"/>
            <a:ext cx="6794591" cy="42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1043-6991-9742-8660-ECD60840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461815"/>
          </a:xfrm>
        </p:spPr>
        <p:txBody>
          <a:bodyPr/>
          <a:lstStyle/>
          <a:p>
            <a:r>
              <a:rPr lang="en-US" sz="2800" dirty="0"/>
              <a:t>Uncertainty Quantification – Reconstruction and Heatmaps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E9EFA-A4A1-8248-B6B2-21DF81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008198"/>
            <a:ext cx="10226895" cy="4968532"/>
          </a:xfrm>
          <a:prstGeom prst="rect">
            <a:avLst/>
          </a:prstGeom>
        </p:spPr>
      </p:pic>
      <p:pic>
        <p:nvPicPr>
          <p:cNvPr id="4" name="Picture 3" descr="A blue and black pole&#10;&#10;Description automatically generated with medium confidence">
            <a:extLst>
              <a:ext uri="{FF2B5EF4-FFF2-40B4-BE49-F238E27FC236}">
                <a16:creationId xmlns:a16="http://schemas.microsoft.com/office/drawing/2014/main" id="{F37DF828-334C-1FBE-5C8D-02E4B555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6" y="1425345"/>
            <a:ext cx="644415" cy="2816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738B9-E60D-7199-6CED-B702D0593193}"/>
              </a:ext>
            </a:extLst>
          </p:cNvPr>
          <p:cNvSpPr txBox="1"/>
          <p:nvPr/>
        </p:nvSpPr>
        <p:spPr>
          <a:xfrm>
            <a:off x="1226634" y="4616605"/>
            <a:ext cx="602166" cy="2899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99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ED7726-4963-492E-94A9-D39640D2044A}">
  <ds:schemaRefs>
    <ds:schemaRef ds:uri="http://schemas.microsoft.com/office/2006/documentManagement/types"/>
    <ds:schemaRef ds:uri="http://purl.org/dc/elements/1.1/"/>
    <ds:schemaRef ds:uri="40a6561d-8ad2-48c6-b10d-6c4d8e9afc2c"/>
    <ds:schemaRef ds:uri="http://purl.org/dc/dcmitype/"/>
    <ds:schemaRef ds:uri="http://schemas.openxmlformats.org/package/2006/metadata/core-properties"/>
    <ds:schemaRef ds:uri="http://purl.org/dc/terms/"/>
    <ds:schemaRef ds:uri="e6cba3a1-1013-472a-b3ba-ce16017401c5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1689</Words>
  <Application>Microsoft Macintosh PowerPoint</Application>
  <PresentationFormat>Widescreen</PresentationFormat>
  <Paragraphs>289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48" baseType="lpstr">
      <vt:lpstr>-apple-system</vt:lpstr>
      <vt:lpstr>Arial</vt:lpstr>
      <vt:lpstr>Arial Black</vt:lpstr>
      <vt:lpstr>Arial Narrow</vt:lpstr>
      <vt:lpstr>Calibri</vt:lpstr>
      <vt:lpstr>Calibri Light</vt:lpstr>
      <vt:lpstr>Cambria Math</vt:lpstr>
      <vt:lpstr>Courier New</vt:lpstr>
      <vt:lpstr>Helvetica</vt:lpstr>
      <vt:lpstr>Lucida Calligraphy</vt:lpstr>
      <vt:lpstr>Myriad Pro Cond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1_INL 2020</vt:lpstr>
      <vt:lpstr>2_Office Theme</vt:lpstr>
      <vt:lpstr>PowerPoint Presentation</vt:lpstr>
      <vt:lpstr>DT Capabilities</vt:lpstr>
      <vt:lpstr>Unique Capability: Sparse Sensing</vt:lpstr>
      <vt:lpstr>OPTI-TWIST Prototype</vt:lpstr>
      <vt:lpstr>Visualization</vt:lpstr>
      <vt:lpstr>Data warehouse</vt:lpstr>
      <vt:lpstr>Data warehouse</vt:lpstr>
      <vt:lpstr>Model Calibration Experiment(s)</vt:lpstr>
      <vt:lpstr>Uncertainty Quantification – Reconstruction and Heatmaps</vt:lpstr>
      <vt:lpstr>Conclusions</vt:lpstr>
      <vt:lpstr>Hands-on Session</vt:lpstr>
      <vt:lpstr>Hands-on session</vt:lpstr>
      <vt:lpstr>testSPSLOptiTwist.xml</vt:lpstr>
      <vt:lpstr>RAVEN RESULTS</vt:lpstr>
      <vt:lpstr>Industrial App. 1 - Nuclear Fuel Capsules</vt:lpstr>
      <vt:lpstr>TRISO Fuel Irradiation Experiment</vt:lpstr>
      <vt:lpstr>TRISO Fuel Temperature Reconstruction</vt:lpstr>
      <vt:lpstr>Industrial Application 2: Sensor Placement for Steam generator Design</vt:lpstr>
      <vt:lpstr>1D Steam Generator Temperature Modeling Results</vt:lpstr>
      <vt:lpstr>1D Steam Generator Heat Flux Modeling Results</vt:lpstr>
      <vt:lpstr>3D CFD Model of the steam generator</vt:lpstr>
      <vt:lpstr>PowerPoint Presentation</vt:lpstr>
      <vt:lpstr>PowerPoint Presentation</vt:lpstr>
      <vt:lpstr>Conclusions and Future Work</vt:lpstr>
      <vt:lpstr>Future 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2024-07-10T16:30:48Z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